
<file path=[Content_Types].xml><?xml version="1.0" encoding="utf-8"?>
<Types xmlns="http://schemas.openxmlformats.org/package/2006/content-types">
  <Default Extension="xml" ContentType="application/xml"/>
  <Default Extension="mpeg" ContentType="video/unknown"/>
  <Default Extension="wmv" ContentType="video/x-ms-wmv"/>
  <Default Extension="jpeg" ContentType="image/jpeg"/>
  <Default Extension="rels" ContentType="application/vnd.openxmlformats-package.relationships+xml"/>
  <Default Extension="mp4" ContentType="video/mp4"/>
  <Default Extension="vml" ContentType="application/vnd.openxmlformats-officedocument.vmlDrawing"/>
  <Default Extension="mov" ContentType="video/quicktime"/>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1"/>
  </p:notesMasterIdLst>
  <p:handoutMasterIdLst>
    <p:handoutMasterId r:id="rId52"/>
  </p:handoutMasterIdLst>
  <p:sldIdLst>
    <p:sldId id="848" r:id="rId2"/>
    <p:sldId id="849" r:id="rId3"/>
    <p:sldId id="850" r:id="rId4"/>
    <p:sldId id="851" r:id="rId5"/>
    <p:sldId id="852" r:id="rId6"/>
    <p:sldId id="853" r:id="rId7"/>
    <p:sldId id="854" r:id="rId8"/>
    <p:sldId id="855" r:id="rId9"/>
    <p:sldId id="856" r:id="rId10"/>
    <p:sldId id="857" r:id="rId11"/>
    <p:sldId id="858" r:id="rId12"/>
    <p:sldId id="859" r:id="rId13"/>
    <p:sldId id="835" r:id="rId14"/>
    <p:sldId id="812" r:id="rId15"/>
    <p:sldId id="813" r:id="rId16"/>
    <p:sldId id="814" r:id="rId17"/>
    <p:sldId id="838" r:id="rId18"/>
    <p:sldId id="839" r:id="rId19"/>
    <p:sldId id="837" r:id="rId20"/>
    <p:sldId id="815" r:id="rId21"/>
    <p:sldId id="816" r:id="rId22"/>
    <p:sldId id="817" r:id="rId23"/>
    <p:sldId id="845" r:id="rId24"/>
    <p:sldId id="818" r:id="rId25"/>
    <p:sldId id="821" r:id="rId26"/>
    <p:sldId id="841" r:id="rId27"/>
    <p:sldId id="842" r:id="rId28"/>
    <p:sldId id="843" r:id="rId29"/>
    <p:sldId id="840" r:id="rId30"/>
    <p:sldId id="836" r:id="rId31"/>
    <p:sldId id="829" r:id="rId32"/>
    <p:sldId id="819" r:id="rId33"/>
    <p:sldId id="822" r:id="rId34"/>
    <p:sldId id="825" r:id="rId35"/>
    <p:sldId id="823" r:id="rId36"/>
    <p:sldId id="806" r:id="rId37"/>
    <p:sldId id="804" r:id="rId38"/>
    <p:sldId id="827" r:id="rId39"/>
    <p:sldId id="798" r:id="rId40"/>
    <p:sldId id="799" r:id="rId41"/>
    <p:sldId id="833" r:id="rId42"/>
    <p:sldId id="768" r:id="rId43"/>
    <p:sldId id="830" r:id="rId44"/>
    <p:sldId id="792" r:id="rId45"/>
    <p:sldId id="734" r:id="rId46"/>
    <p:sldId id="770" r:id="rId47"/>
    <p:sldId id="846" r:id="rId48"/>
    <p:sldId id="847" r:id="rId49"/>
    <p:sldId id="771" r:id="rId50"/>
  </p:sldIdLst>
  <p:sldSz cx="12192000" cy="6858000"/>
  <p:notesSz cx="7099300" cy="10234613"/>
  <p:custDataLst>
    <p:tags r:id="rId53"/>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B5E3C8"/>
    <a:srgbClr val="008000"/>
    <a:srgbClr val="CCECFF"/>
    <a:srgbClr val="3333FF"/>
    <a:srgbClr val="FFFF00"/>
    <a:srgbClr val="FF3300"/>
    <a:srgbClr val="CC00CC"/>
    <a:srgbClr val="FFCC00"/>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6" autoAdjust="0"/>
    <p:restoredTop sz="94617" autoAdjust="0"/>
  </p:normalViewPr>
  <p:slideViewPr>
    <p:cSldViewPr>
      <p:cViewPr varScale="1">
        <p:scale>
          <a:sx n="109" d="100"/>
          <a:sy n="109" d="100"/>
        </p:scale>
        <p:origin x="63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tags" Target="tags/tag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BFDBF11C-B684-4A8C-9DB2-46B18AF4E6D3}" type="slidenum">
              <a:rPr lang="en-US"/>
              <a:pPr>
                <a:defRPr/>
              </a:pPr>
              <a:t>‹#›</a:t>
            </a:fld>
            <a:endParaRPr lang="en-US"/>
          </a:p>
        </p:txBody>
      </p:sp>
    </p:spTree>
    <p:extLst>
      <p:ext uri="{BB962C8B-B14F-4D97-AF65-F5344CB8AC3E}">
        <p14:creationId xmlns:p14="http://schemas.microsoft.com/office/powerpoint/2010/main" val="2460647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E134953A-E847-4B81-A1EE-12E7BBF0FEFD}" type="slidenum">
              <a:rPr lang="en-US"/>
              <a:pPr>
                <a:defRPr/>
              </a:pPr>
              <a:t>‹#›</a:t>
            </a:fld>
            <a:endParaRPr lang="en-US"/>
          </a:p>
        </p:txBody>
      </p:sp>
    </p:spTree>
    <p:extLst>
      <p:ext uri="{BB962C8B-B14F-4D97-AF65-F5344CB8AC3E}">
        <p14:creationId xmlns:p14="http://schemas.microsoft.com/office/powerpoint/2010/main" val="654076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a:t>
            </a:fld>
            <a:endParaRPr lang="en-US"/>
          </a:p>
        </p:txBody>
      </p:sp>
    </p:spTree>
    <p:extLst>
      <p:ext uri="{BB962C8B-B14F-4D97-AF65-F5344CB8AC3E}">
        <p14:creationId xmlns:p14="http://schemas.microsoft.com/office/powerpoint/2010/main" val="84583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13</a:t>
            </a:fld>
            <a:endParaRPr lang="en-US"/>
          </a:p>
        </p:txBody>
      </p:sp>
    </p:spTree>
    <p:extLst>
      <p:ext uri="{BB962C8B-B14F-4D97-AF65-F5344CB8AC3E}">
        <p14:creationId xmlns:p14="http://schemas.microsoft.com/office/powerpoint/2010/main" val="1249254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smtClean="0">
                <a:ea typeface="ＭＳ Ｐゴシック" pitchFamily="34" charset="-128"/>
              </a:rPr>
              <a:t>Show robot-soccer learning to walk videos (UT Austin): </a:t>
            </a:r>
          </a:p>
          <a:p>
            <a:endParaRPr lang="en-US" smtClean="0">
              <a:ea typeface="ＭＳ Ｐゴシック" pitchFamily="34" charset="-128"/>
            </a:endParaRPr>
          </a:p>
          <a:p>
            <a:r>
              <a:rPr lang="en-US" smtClean="0">
                <a:ea typeface="ＭＳ Ｐゴシック" pitchFamily="34" charset="-128"/>
              </a:rPr>
              <a:t>? Show snake robot:</a:t>
            </a:r>
          </a:p>
          <a:p>
            <a:endParaRPr lang="en-US" smtClean="0">
              <a:ea typeface="ＭＳ Ｐゴシック" pitchFamily="34" charset="-128"/>
            </a:endParaRPr>
          </a:p>
          <a:p>
            <a:endParaRPr lang="en-US"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xfrm>
            <a:off x="138113" y="768350"/>
            <a:ext cx="6823075" cy="3838575"/>
          </a:xfrm>
          <a:ln/>
        </p:spPr>
      </p:sp>
      <p:sp>
        <p:nvSpPr>
          <p:cNvPr id="20482" name="Notes Placeholder 2"/>
          <p:cNvSpPr>
            <a:spLocks noGrp="1"/>
          </p:cNvSpPr>
          <p:nvPr>
            <p:ph type="body" idx="1"/>
          </p:nvPr>
        </p:nvSpPr>
        <p:spPr>
          <a:noFill/>
          <a:ln/>
        </p:spPr>
        <p:txBody>
          <a:bodyPr/>
          <a:lstStyle/>
          <a:p>
            <a:endParaRPr lang="en-US" smtClean="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At times no reward accumulated at all, just sitting still</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22</a:t>
            </a:fld>
            <a:endParaRPr lang="en-US"/>
          </a:p>
        </p:txBody>
      </p:sp>
    </p:spTree>
    <p:extLst>
      <p:ext uri="{BB962C8B-B14F-4D97-AF65-F5344CB8AC3E}">
        <p14:creationId xmlns:p14="http://schemas.microsoft.com/office/powerpoint/2010/main" val="273866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165102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89132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a:t>
            </a:fld>
            <a:endParaRPr lang="en-US"/>
          </a:p>
        </p:txBody>
      </p:sp>
    </p:spTree>
    <p:extLst>
      <p:ext uri="{BB962C8B-B14F-4D97-AF65-F5344CB8AC3E}">
        <p14:creationId xmlns:p14="http://schemas.microsoft.com/office/powerpoint/2010/main" val="2043738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Keep for next time.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1975733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207715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dirty="0" smtClean="0"/>
              <a:t>So what should we do?  Give up and go home?  No, let’s try</a:t>
            </a:r>
            <a:r>
              <a:rPr lang="en-US" baseline="0" dirty="0" smtClean="0"/>
              <a:t> it out by playing.</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55932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What should we play?</a:t>
            </a:r>
            <a:r>
              <a:rPr lang="en-US" baseline="0" dirty="0" smtClean="0"/>
              <a:t>  Red! Red! Red!  When should we stop?</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83268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12</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386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1.mpeg"/><Relationship Id="rId2" Type="http://schemas.openxmlformats.org/officeDocument/2006/relationships/video" Target="../media/media1.m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2.mpeg"/><Relationship Id="rId2" Type="http://schemas.openxmlformats.org/officeDocument/2006/relationships/video" Target="../media/media2.m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png"/><Relationship Id="rId1" Type="http://schemas.microsoft.com/office/2007/relationships/media" Target="../media/media3.mpeg"/><Relationship Id="rId2" Type="http://schemas.openxmlformats.org/officeDocument/2006/relationships/video" Target="../media/media3.m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tags" Target="../tags/tag2.xml"/><Relationship Id="rId2"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4.mov"/><Relationship Id="rId2" Type="http://schemas.openxmlformats.org/officeDocument/2006/relationships/video" Target="../media/media4.mov"/></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5.wmv"/><Relationship Id="rId2" Type="http://schemas.openxmlformats.org/officeDocument/2006/relationships/video" Target="../media/media5.wmv"/></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image" Target="../media/image1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6.mp4"/><Relationship Id="rId2" Type="http://schemas.openxmlformats.org/officeDocument/2006/relationships/video" Target="../media/media6.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tags" Target="../tags/tag4.xml"/><Relationship Id="rId2" Type="http://schemas.openxmlformats.org/officeDocument/2006/relationships/tags" Target="../tags/tag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tags" Target="../tags/tag6.xml"/><Relationship Id="rId2" Type="http://schemas.openxmlformats.org/officeDocument/2006/relationships/tags" Target="../tags/tag7.xml"/></Relationships>
</file>

<file path=ppt/slides/_rels/slide29.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slideLayout" Target="../slideLayouts/slideLayout2.xml"/><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 Type="http://schemas.openxmlformats.org/officeDocument/2006/relationships/tags" Target="../tags/tag8.xml"/><Relationship Id="rId2" Type="http://schemas.openxmlformats.org/officeDocument/2006/relationships/tags" Target="../tags/tag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tags" Target="../tags/tag13.xml"/><Relationship Id="rId2" Type="http://schemas.openxmlformats.org/officeDocument/2006/relationships/tags" Target="../tags/tag14.xml"/></Relationships>
</file>

<file path=ppt/slides/_rels/slide37.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36.png"/><Relationship Id="rId14" Type="http://schemas.openxmlformats.org/officeDocument/2006/relationships/image" Target="../media/image43.png"/><Relationship Id="rId1" Type="http://schemas.openxmlformats.org/officeDocument/2006/relationships/tags" Target="../tags/tag15.xml"/><Relationship Id="rId2" Type="http://schemas.openxmlformats.org/officeDocument/2006/relationships/tags" Target="../tags/tag16.xml"/><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tags" Target="../tags/tag19.xml"/><Relationship Id="rId6" Type="http://schemas.openxmlformats.org/officeDocument/2006/relationships/tags" Target="../tags/tag20.xml"/><Relationship Id="rId7" Type="http://schemas.openxmlformats.org/officeDocument/2006/relationships/slideLayout" Target="../slideLayouts/slideLayout2.xml"/><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slideLayout" Target="../slideLayouts/slideLayout2.xml"/><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tags" Target="../tags/tag21.xml"/><Relationship Id="rId2" Type="http://schemas.openxmlformats.org/officeDocument/2006/relationships/tags" Target="../tags/tag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tags" Target="../tags/tag25.xml"/><Relationship Id="rId2" Type="http://schemas.openxmlformats.org/officeDocument/2006/relationships/tags" Target="../tags/tag2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tags" Target="../tags/tag27.xml"/><Relationship Id="rId2" Type="http://schemas.openxmlformats.org/officeDocument/2006/relationships/tags" Target="../tags/tag28.xml"/></Relationships>
</file>

<file path=ppt/slides/_rels/slide46.xml.rels><?xml version="1.0" encoding="UTF-8" standalone="yes"?>
<Relationships xmlns="http://schemas.openxmlformats.org/package/2006/relationships"><Relationship Id="rId11" Type="http://schemas.openxmlformats.org/officeDocument/2006/relationships/oleObject" Target="../embeddings/oleObject2.bin"/><Relationship Id="rId12" Type="http://schemas.openxmlformats.org/officeDocument/2006/relationships/image" Target="../media/image58.png"/><Relationship Id="rId1" Type="http://schemas.openxmlformats.org/officeDocument/2006/relationships/vmlDrawing" Target="../drawings/vmlDrawing2.vml"/><Relationship Id="rId2" Type="http://schemas.openxmlformats.org/officeDocument/2006/relationships/tags" Target="../tags/tag29.xml"/><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slideLayout" Target="../slideLayouts/slideLayout2.xml"/><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7.mp4"/><Relationship Id="rId2" Type="http://schemas.openxmlformats.org/officeDocument/2006/relationships/video" Target="../media/media7.mp4"/></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9.png"/><Relationship Id="rId1" Type="http://schemas.microsoft.com/office/2007/relationships/media" Target="../media/media8.mp4"/><Relationship Id="rId2" Type="http://schemas.openxmlformats.org/officeDocument/2006/relationships/video" Target="../media/media8.mp4"/></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117581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61075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dirty="0" smtClean="0"/>
              <a:t>Exploration: you have to try unknown actions to get information</a:t>
            </a:r>
          </a:p>
          <a:p>
            <a:pPr lvl="1"/>
            <a:r>
              <a:rPr lang="en-US" sz="2400" dirty="0" smtClean="0"/>
              <a:t>Exploitation: eventually, you have to use what you know</a:t>
            </a:r>
          </a:p>
          <a:p>
            <a:pPr lvl="1"/>
            <a:r>
              <a:rPr lang="en-US" sz="2400" dirty="0" smtClean="0"/>
              <a:t>Regret: even if you learn intelligently, you make mistakes</a:t>
            </a:r>
          </a:p>
          <a:p>
            <a:pPr lvl="1"/>
            <a:r>
              <a:rPr lang="en-US" sz="2400" dirty="0" smtClean="0"/>
              <a:t>Sampling: because of chance, you have to try things repeatedly</a:t>
            </a:r>
          </a:p>
          <a:p>
            <a:pPr lvl="1"/>
            <a:r>
              <a:rPr lang="en-US" sz="2400" dirty="0" smtClean="0"/>
              <a:t>Difficulty: learning can be much harder than solving a known MDP</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13091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a:t/>
            </a:r>
            <a:br>
              <a:rPr lang="en-US"/>
            </a:br>
            <a:r>
              <a:rPr lang="en-US"/>
              <a:t>Markov Decision Processes 2</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200329"/>
          </a:xfrm>
          <a:prstGeom prst="rect">
            <a:avLst/>
          </a:prstGeom>
          <a:noFill/>
        </p:spPr>
        <p:txBody>
          <a:bodyPr wrap="square" rtlCol="0">
            <a:spAutoFit/>
          </a:bodyPr>
          <a:lstStyle/>
          <a:p>
            <a:pPr algn="ctr"/>
            <a:r>
              <a:rPr lang="en-US" sz="2400" dirty="0" smtClean="0">
                <a:solidFill>
                  <a:srgbClr val="FF0000"/>
                </a:solidFill>
              </a:rPr>
              <a:t>Read AIMA </a:t>
            </a:r>
            <a:r>
              <a:rPr lang="en-US" sz="2400" dirty="0" smtClean="0">
                <a:solidFill>
                  <a:srgbClr val="FF0000"/>
                </a:solidFill>
              </a:rPr>
              <a:t>17.1-17.3</a:t>
            </a:r>
          </a:p>
          <a:p>
            <a:pPr algn="ctr"/>
            <a:r>
              <a:rPr lang="en-US" sz="2400" dirty="0" smtClean="0">
                <a:solidFill>
                  <a:srgbClr val="FF0000"/>
                </a:solidFill>
              </a:rPr>
              <a:t>Also read </a:t>
            </a:r>
            <a:r>
              <a:rPr lang="en-US" sz="2400" dirty="0" smtClean="0">
                <a:solidFill>
                  <a:srgbClr val="FF0000"/>
                </a:solidFill>
              </a:rPr>
              <a:t>Sutton and Barton Chapter 3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2874556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6388" y="1524000"/>
            <a:ext cx="9018587" cy="4142645"/>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52194"/>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endParaRPr lang="en-US" sz="2400" dirty="0" smtClean="0">
              <a:latin typeface="Calibri"/>
              <a:cs typeface="Calibri"/>
            </a:endParaRP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Reinforcement Learning</a:t>
            </a: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52259" y="1596699"/>
            <a:ext cx="7882341" cy="442274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2"/>
          <p:cNvSpPr>
            <a:spLocks noGrp="1"/>
          </p:cNvSpPr>
          <p:nvPr>
            <p:ph type="title"/>
          </p:nvPr>
        </p:nvSpPr>
        <p:spPr/>
        <p:txBody>
          <a:bodyPr/>
          <a:lstStyle/>
          <a:p>
            <a:r>
              <a:rPr lang="en-US" dirty="0" smtClean="0">
                <a:ea typeface="ＭＳ Ｐゴシック" pitchFamily="34" charset="-128"/>
              </a:rPr>
              <a:t>Example: Learning to Walk</a:t>
            </a:r>
          </a:p>
        </p:txBody>
      </p:sp>
      <p:sp>
        <p:nvSpPr>
          <p:cNvPr id="19458" name="TextBox 5"/>
          <p:cNvSpPr txBox="1">
            <a:spLocks noChangeArrowheads="1"/>
          </p:cNvSpPr>
          <p:nvPr/>
        </p:nvSpPr>
        <p:spPr bwMode="auto">
          <a:xfrm>
            <a:off x="304800" y="4495800"/>
            <a:ext cx="3200400" cy="461665"/>
          </a:xfrm>
          <a:prstGeom prst="rect">
            <a:avLst/>
          </a:prstGeom>
          <a:noFill/>
          <a:ln w="9525">
            <a:noFill/>
            <a:miter lim="800000"/>
            <a:headEnd/>
            <a:tailEnd/>
          </a:ln>
        </p:spPr>
        <p:txBody>
          <a:bodyPr>
            <a:spAutoFit/>
          </a:bodyPr>
          <a:lstStyle/>
          <a:p>
            <a:pPr algn="ctr"/>
            <a:r>
              <a:rPr lang="en-US" sz="2400" dirty="0" smtClean="0">
                <a:latin typeface="Calibri" pitchFamily="34" charset="0"/>
              </a:rPr>
              <a:t>Initial</a:t>
            </a:r>
            <a:endParaRPr lang="en-US" sz="2400" dirty="0">
              <a:latin typeface="Calibri" pitchFamily="34" charset="0"/>
            </a:endParaRPr>
          </a:p>
        </p:txBody>
      </p:sp>
      <p:sp>
        <p:nvSpPr>
          <p:cNvPr id="19459" name="TextBox 6"/>
          <p:cNvSpPr txBox="1">
            <a:spLocks noChangeArrowheads="1"/>
          </p:cNvSpPr>
          <p:nvPr/>
        </p:nvSpPr>
        <p:spPr bwMode="auto">
          <a:xfrm>
            <a:off x="4219407" y="4491335"/>
            <a:ext cx="3476793" cy="461665"/>
          </a:xfrm>
          <a:prstGeom prst="rect">
            <a:avLst/>
          </a:prstGeom>
          <a:noFill/>
          <a:ln w="9525">
            <a:noFill/>
            <a:miter lim="800000"/>
            <a:headEnd/>
            <a:tailEnd/>
          </a:ln>
        </p:spPr>
        <p:txBody>
          <a:bodyPr wrap="square">
            <a:spAutoFit/>
          </a:bodyPr>
          <a:lstStyle/>
          <a:p>
            <a:pPr algn="ctr"/>
            <a:r>
              <a:rPr lang="en-US" sz="2400" dirty="0" smtClean="0">
                <a:latin typeface="Calibri" pitchFamily="34" charset="0"/>
              </a:rPr>
              <a:t>A Learning Trial</a:t>
            </a:r>
            <a:endParaRPr lang="en-US" sz="2400" dirty="0">
              <a:latin typeface="Calibri" pitchFamily="34" charset="0"/>
            </a:endParaRPr>
          </a:p>
        </p:txBody>
      </p:sp>
      <p:sp>
        <p:nvSpPr>
          <p:cNvPr id="19461" name="TextBox 9"/>
          <p:cNvSpPr txBox="1">
            <a:spLocks noChangeArrowheads="1"/>
          </p:cNvSpPr>
          <p:nvPr/>
        </p:nvSpPr>
        <p:spPr bwMode="auto">
          <a:xfrm>
            <a:off x="8352530" y="4491335"/>
            <a:ext cx="34290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After </a:t>
            </a:r>
            <a:r>
              <a:rPr lang="en-US" sz="2400" dirty="0" smtClean="0">
                <a:latin typeface="Calibri" pitchFamily="34" charset="0"/>
              </a:rPr>
              <a:t>Learning [1K Trials]</a:t>
            </a:r>
            <a:endParaRPr lang="en-US" sz="2400" dirty="0">
              <a:latin typeface="Calibri" pitchFamily="34" charset="0"/>
            </a:endParaRPr>
          </a:p>
        </p:txBody>
      </p:sp>
      <p:sp>
        <p:nvSpPr>
          <p:cNvPr id="19464"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pic>
        <p:nvPicPr>
          <p:cNvPr id="13" name="AIBO WALK -- initial.mpeg" descr="/Users/pabbeel/Dropbox/work/Teaching/cs 188/CS188-lecture-materials/videos/rl/AIBO WALK -- initial.mpeg">
            <a:hlinkClick r:id="" action="ppaction://media"/>
          </p:cNvPr>
          <p:cNvPicPr>
            <a:picLocks noGrp="1" noRot="1" noChangeAspect="1"/>
          </p:cNvPicPr>
          <p:nvPr/>
        </p:nvPicPr>
        <p:blipFill>
          <a:blip r:embed="rId3" cstate="print"/>
          <a:srcRect/>
          <a:stretch>
            <a:fillRect/>
          </a:stretch>
        </p:blipFill>
        <p:spPr bwMode="auto">
          <a:xfrm>
            <a:off x="457200" y="2039936"/>
            <a:ext cx="3173539" cy="2379663"/>
          </a:xfrm>
          <a:prstGeom prst="rect">
            <a:avLst/>
          </a:prstGeom>
          <a:noFill/>
          <a:ln w="9525">
            <a:noFill/>
            <a:miter lim="800000"/>
            <a:headEnd/>
            <a:tailEnd/>
          </a:ln>
        </p:spPr>
      </p:pic>
      <p:pic>
        <p:nvPicPr>
          <p:cNvPr id="14" name="AIBO WALK -- training-1.mpeg" descr="/Users/pabbeel/Dropbox/work/Teaching/cs 188/CS188-lecture-materials/videos/rl/AIBO WALK -- training-1.mpeg">
            <a:hlinkClick r:id="" action="ppaction://media"/>
          </p:cNvPr>
          <p:cNvPicPr>
            <a:picLocks noRot="1" noChangeAspect="1"/>
          </p:cNvPicPr>
          <p:nvPr/>
        </p:nvPicPr>
        <p:blipFill>
          <a:blip r:embed="rId4" cstate="print"/>
          <a:srcRect/>
          <a:stretch>
            <a:fillRect/>
          </a:stretch>
        </p:blipFill>
        <p:spPr bwMode="auto">
          <a:xfrm>
            <a:off x="4307890" y="2039936"/>
            <a:ext cx="3489911" cy="2379664"/>
          </a:xfrm>
          <a:prstGeom prst="rect">
            <a:avLst/>
          </a:prstGeom>
          <a:noFill/>
          <a:ln w="9525">
            <a:noFill/>
            <a:miter lim="800000"/>
            <a:headEnd/>
            <a:tailEnd/>
          </a:ln>
        </p:spPr>
      </p:pic>
      <p:pic>
        <p:nvPicPr>
          <p:cNvPr id="15" name="AIBO WALK -- finished.mpeg" descr="/Users/pabbeel/Dropbox/work/Teaching/cs 188/CS188-lecture-materials/videos/rl/AIBO WALK -- finished.mpeg">
            <a:hlinkClick r:id="" action="ppaction://media"/>
          </p:cNvPr>
          <p:cNvPicPr>
            <a:picLocks noRot="1" noChangeAspect="1"/>
          </p:cNvPicPr>
          <p:nvPr/>
        </p:nvPicPr>
        <p:blipFill>
          <a:blip r:embed="rId5" cstate="print"/>
          <a:srcRect/>
          <a:stretch>
            <a:fillRect/>
          </a:stretch>
        </p:blipFill>
        <p:spPr bwMode="auto">
          <a:xfrm>
            <a:off x="8454131" y="2044089"/>
            <a:ext cx="3458470" cy="2358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pic>
        <p:nvPicPr>
          <p:cNvPr id="5" name="AIBO WALK -- initial.mpe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28900" y="1397000"/>
            <a:ext cx="6935788" cy="4729163"/>
          </a:xfrm>
        </p:spPr>
      </p:pic>
      <p:sp>
        <p:nvSpPr>
          <p:cNvPr id="4" name="TextBox 3"/>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Initial</a:t>
            </a:r>
            <a:endParaRPr lang="en-US" sz="2800" dirty="0">
              <a:latin typeface="Calibri" pitchFamily="34" charset="0"/>
              <a:cs typeface="Calibri" pitchFamily="34" charset="0"/>
            </a:endParaRPr>
          </a:p>
        </p:txBody>
      </p:sp>
      <p:sp>
        <p:nvSpPr>
          <p:cNvPr id="6" name="TextBox 5"/>
          <p:cNvSpPr txBox="1"/>
          <p:nvPr/>
        </p:nvSpPr>
        <p:spPr>
          <a:xfrm>
            <a:off x="9218191" y="6488668"/>
            <a:ext cx="2798888"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initial]</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234412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sp>
        <p:nvSpPr>
          <p:cNvPr id="4" name="TextBox 3"/>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Training</a:t>
            </a:r>
            <a:endParaRPr lang="en-US" sz="2800" dirty="0">
              <a:latin typeface="Calibri" pitchFamily="34" charset="0"/>
              <a:cs typeface="Calibri" pitchFamily="34" charset="0"/>
            </a:endParaRPr>
          </a:p>
        </p:txBody>
      </p:sp>
      <p:pic>
        <p:nvPicPr>
          <p:cNvPr id="5" name="AIBO WALK -- training-1.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7000" y="1371600"/>
            <a:ext cx="6706536" cy="4572638"/>
          </a:xfrm>
          <a:prstGeom prst="rect">
            <a:avLst/>
          </a:prstGeom>
        </p:spPr>
      </p:pic>
      <p:sp>
        <p:nvSpPr>
          <p:cNvPr id="6" name="TextBox 5"/>
          <p:cNvSpPr txBox="1"/>
          <p:nvPr/>
        </p:nvSpPr>
        <p:spPr>
          <a:xfrm>
            <a:off x="9218191" y="6488668"/>
            <a:ext cx="3005037"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training]</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234412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Learning to Walk</a:t>
            </a:r>
            <a:endParaRPr lang="en-US" dirty="0"/>
          </a:p>
        </p:txBody>
      </p:sp>
      <p:pic>
        <p:nvPicPr>
          <p:cNvPr id="5" name="AIBO WALK -- finished.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6064" y="1371600"/>
            <a:ext cx="6706536" cy="4572638"/>
          </a:xfrm>
          <a:prstGeom prst="rect">
            <a:avLst/>
          </a:prstGeom>
        </p:spPr>
      </p:pic>
      <p:sp>
        <p:nvSpPr>
          <p:cNvPr id="6" name="TextBox 5"/>
          <p:cNvSpPr txBox="1"/>
          <p:nvPr/>
        </p:nvSpPr>
        <p:spPr>
          <a:xfrm>
            <a:off x="0" y="6172200"/>
            <a:ext cx="12192000" cy="523220"/>
          </a:xfrm>
          <a:prstGeom prst="rect">
            <a:avLst/>
          </a:prstGeom>
          <a:noFill/>
        </p:spPr>
        <p:txBody>
          <a:bodyPr wrap="square" rtlCol="0">
            <a:spAutoFit/>
          </a:bodyPr>
          <a:lstStyle/>
          <a:p>
            <a:pPr algn="ctr"/>
            <a:r>
              <a:rPr lang="en-US" sz="2800" dirty="0" smtClean="0">
                <a:latin typeface="Calibri" pitchFamily="34" charset="0"/>
                <a:cs typeface="Calibri" pitchFamily="34" charset="0"/>
              </a:rPr>
              <a:t>Finished</a:t>
            </a:r>
            <a:endParaRPr lang="en-US" sz="2800" dirty="0">
              <a:latin typeface="Calibri" pitchFamily="34" charset="0"/>
              <a:cs typeface="Calibri" pitchFamily="34" charset="0"/>
            </a:endParaRPr>
          </a:p>
        </p:txBody>
      </p:sp>
      <p:sp>
        <p:nvSpPr>
          <p:cNvPr id="3" name="TextBox 2"/>
          <p:cNvSpPr txBox="1"/>
          <p:nvPr/>
        </p:nvSpPr>
        <p:spPr>
          <a:xfrm>
            <a:off x="9218191" y="6488668"/>
            <a:ext cx="3050009"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AIBO WALK – finished]</a:t>
            </a:r>
            <a:endParaRPr lang="en-US" dirty="0">
              <a:solidFill>
                <a:srgbClr val="FF0000"/>
              </a:solidFill>
              <a:latin typeface="Calibri"/>
              <a:cs typeface="Calibri"/>
            </a:endParaRPr>
          </a:p>
        </p:txBody>
      </p:sp>
      <p:sp>
        <p:nvSpPr>
          <p:cNvPr id="7" name="TextBox 12"/>
          <p:cNvSpPr txBox="1">
            <a:spLocks noChangeArrowheads="1"/>
          </p:cNvSpPr>
          <p:nvPr/>
        </p:nvSpPr>
        <p:spPr bwMode="auto">
          <a:xfrm>
            <a:off x="0" y="6457890"/>
            <a:ext cx="2810948" cy="369332"/>
          </a:xfrm>
          <a:prstGeom prst="rect">
            <a:avLst/>
          </a:prstGeom>
          <a:noFill/>
          <a:ln w="9525">
            <a:noFill/>
            <a:miter lim="800000"/>
            <a:headEnd/>
            <a:tailEnd/>
          </a:ln>
        </p:spPr>
        <p:txBody>
          <a:bodyPr wrap="none">
            <a:spAutoFit/>
          </a:bodyPr>
          <a:lstStyle/>
          <a:p>
            <a:r>
              <a:rPr lang="en-US" dirty="0">
                <a:latin typeface="Calibri" pitchFamily="34" charset="0"/>
              </a:rPr>
              <a:t>[Kohl and Stone, ICRA 2004]</a:t>
            </a:r>
          </a:p>
        </p:txBody>
      </p:sp>
    </p:spTree>
    <p:extLst>
      <p:ext uri="{BB962C8B-B14F-4D97-AF65-F5344CB8AC3E}">
        <p14:creationId xmlns:p14="http://schemas.microsoft.com/office/powerpoint/2010/main" val="41873084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211116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smtClean="0">
                <a:ea typeface="ＭＳ Ｐゴシック" pitchFamily="34" charset="-128"/>
              </a:rPr>
              <a:t>Example: </a:t>
            </a:r>
            <a:r>
              <a:rPr lang="en-US" dirty="0" err="1" smtClean="0">
                <a:ea typeface="ＭＳ Ｐゴシック" pitchFamily="34" charset="-128"/>
              </a:rPr>
              <a:t>Sidewinding</a:t>
            </a:r>
            <a:endParaRPr lang="en-US" dirty="0" smtClean="0">
              <a:ea typeface="ＭＳ Ｐゴシック" pitchFamily="34" charset="-128"/>
            </a:endParaRPr>
          </a:p>
        </p:txBody>
      </p:sp>
      <p:sp>
        <p:nvSpPr>
          <p:cNvPr id="21508" name="TextBox 12"/>
          <p:cNvSpPr txBox="1">
            <a:spLocks noChangeArrowheads="1"/>
          </p:cNvSpPr>
          <p:nvPr/>
        </p:nvSpPr>
        <p:spPr bwMode="auto">
          <a:xfrm>
            <a:off x="0" y="6488668"/>
            <a:ext cx="1369927" cy="369332"/>
          </a:xfrm>
          <a:prstGeom prst="rect">
            <a:avLst/>
          </a:prstGeom>
          <a:noFill/>
          <a:ln w="9525">
            <a:noFill/>
            <a:miter lim="800000"/>
            <a:headEnd/>
            <a:tailEnd/>
          </a:ln>
        </p:spPr>
        <p:txBody>
          <a:bodyPr wrap="none">
            <a:spAutoFit/>
          </a:bodyPr>
          <a:lstStyle/>
          <a:p>
            <a:r>
              <a:rPr lang="en-US" dirty="0">
                <a:latin typeface="Calibri" pitchFamily="34" charset="0"/>
              </a:rPr>
              <a:t>[Andrew Ng]</a:t>
            </a:r>
          </a:p>
        </p:txBody>
      </p:sp>
      <p:pic>
        <p:nvPicPr>
          <p:cNvPr id="5" name="SNAKE -- climbStep+sidewinding.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1397000"/>
            <a:ext cx="6305550" cy="4729163"/>
          </a:xfrm>
        </p:spPr>
      </p:pic>
      <p:sp>
        <p:nvSpPr>
          <p:cNvPr id="6" name="TextBox 5"/>
          <p:cNvSpPr txBox="1"/>
          <p:nvPr/>
        </p:nvSpPr>
        <p:spPr>
          <a:xfrm>
            <a:off x="8229600" y="6488668"/>
            <a:ext cx="3989118"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SNAKE – </a:t>
            </a:r>
            <a:r>
              <a:rPr lang="en-US" dirty="0" err="1" smtClean="0">
                <a:solidFill>
                  <a:srgbClr val="FF0000"/>
                </a:solidFill>
                <a:latin typeface="Calibri"/>
                <a:cs typeface="Calibri"/>
              </a:rPr>
              <a:t>climbStep+sidewinding</a:t>
            </a:r>
            <a:r>
              <a:rPr lang="en-US" dirty="0" smtClean="0">
                <a:solidFill>
                  <a:srgbClr val="FF0000"/>
                </a:solidFill>
                <a:latin typeface="Calibri"/>
                <a:cs typeface="Calibri"/>
              </a:rPr>
              <a:t>]</a:t>
            </a:r>
            <a:endParaRPr lang="en-US" dirty="0">
              <a:solidFill>
                <a:srgbClr val="FF0000"/>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smtClean="0">
                <a:ea typeface="ＭＳ Ｐゴシック" pitchFamily="34" charset="-128"/>
              </a:rPr>
              <a:t>Example: Toddler Robot</a:t>
            </a:r>
          </a:p>
        </p:txBody>
      </p:sp>
      <p:sp>
        <p:nvSpPr>
          <p:cNvPr id="22532" name="TextBox 12"/>
          <p:cNvSpPr txBox="1">
            <a:spLocks noChangeArrowheads="1"/>
          </p:cNvSpPr>
          <p:nvPr/>
        </p:nvSpPr>
        <p:spPr bwMode="auto">
          <a:xfrm>
            <a:off x="0" y="6488668"/>
            <a:ext cx="3349315" cy="369332"/>
          </a:xfrm>
          <a:prstGeom prst="rect">
            <a:avLst/>
          </a:prstGeom>
          <a:noFill/>
          <a:ln w="9525">
            <a:noFill/>
            <a:miter lim="800000"/>
            <a:headEnd/>
            <a:tailEnd/>
          </a:ln>
        </p:spPr>
        <p:txBody>
          <a:bodyPr wrap="none">
            <a:spAutoFit/>
          </a:bodyPr>
          <a:lstStyle/>
          <a:p>
            <a:r>
              <a:rPr lang="en-US" dirty="0" smtClean="0">
                <a:latin typeface="Calibri" pitchFamily="34" charset="0"/>
              </a:rPr>
              <a:t>[</a:t>
            </a:r>
            <a:r>
              <a:rPr lang="en-US" dirty="0" err="1" smtClean="0">
                <a:latin typeface="Calibri" pitchFamily="34" charset="0"/>
              </a:rPr>
              <a:t>Tedrake</a:t>
            </a:r>
            <a:r>
              <a:rPr lang="en-US" dirty="0">
                <a:latin typeface="Calibri" pitchFamily="34" charset="0"/>
              </a:rPr>
              <a:t>, Zhang and </a:t>
            </a:r>
            <a:r>
              <a:rPr lang="en-US" dirty="0" err="1">
                <a:latin typeface="Calibri" pitchFamily="34" charset="0"/>
              </a:rPr>
              <a:t>Seung</a:t>
            </a:r>
            <a:r>
              <a:rPr lang="en-US" dirty="0">
                <a:latin typeface="Calibri" pitchFamily="34" charset="0"/>
              </a:rPr>
              <a:t>, </a:t>
            </a:r>
            <a:r>
              <a:rPr lang="en-US" dirty="0" smtClean="0">
                <a:latin typeface="Calibri" pitchFamily="34" charset="0"/>
              </a:rPr>
              <a:t>2005]</a:t>
            </a:r>
            <a:endParaRPr lang="en-US" dirty="0">
              <a:latin typeface="Calibri" pitchFamily="34" charset="0"/>
            </a:endParaRPr>
          </a:p>
        </p:txBody>
      </p:sp>
      <p:pic>
        <p:nvPicPr>
          <p:cNvPr id="3" name="toddler_cut.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43225" y="1397000"/>
            <a:ext cx="6305550" cy="4729163"/>
          </a:xfrm>
        </p:spPr>
      </p:pic>
      <p:sp>
        <p:nvSpPr>
          <p:cNvPr id="5" name="TextBox 4"/>
          <p:cNvSpPr txBox="1"/>
          <p:nvPr/>
        </p:nvSpPr>
        <p:spPr>
          <a:xfrm>
            <a:off x="9781965" y="6488668"/>
            <a:ext cx="2410035"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TODDLER – 40s]</a:t>
            </a:r>
            <a:endParaRPr lang="en-US" dirty="0">
              <a:solidFill>
                <a:srgbClr val="FF0000"/>
              </a:solidFill>
              <a:latin typeface="Calibri"/>
              <a:cs typeface="Calibri"/>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ea typeface="ＭＳ Ｐゴシック" pitchFamily="34" charset="-128"/>
              </a:rPr>
              <a:t>The Crawler!</a:t>
            </a:r>
          </a:p>
        </p:txBody>
      </p:sp>
      <p:graphicFrame>
        <p:nvGraphicFramePr>
          <p:cNvPr id="23555" name="Object 2"/>
          <p:cNvGraphicFramePr>
            <a:graphicFrameLocks noChangeAspect="1"/>
          </p:cNvGraphicFramePr>
          <p:nvPr/>
        </p:nvGraphicFramePr>
        <p:xfrm>
          <a:off x="2667000" y="1600200"/>
          <a:ext cx="6934200" cy="3304580"/>
        </p:xfrm>
        <a:graphic>
          <a:graphicData uri="http://schemas.openxmlformats.org/presentationml/2006/ole">
            <mc:AlternateContent xmlns:mc="http://schemas.openxmlformats.org/markup-compatibility/2006">
              <mc:Choice xmlns:v="urn:schemas-microsoft-com:vml" Requires="v">
                <p:oleObj spid="_x0000_s35873" name="Photo Editor Photo" r:id="rId4" imgW="2126164" imgH="1013333" progId="MSPhotoEd.3">
                  <p:embed/>
                </p:oleObj>
              </mc:Choice>
              <mc:Fallback>
                <p:oleObj name="Photo Editor Photo" r:id="rId4" imgW="2126164" imgH="1013333"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600200"/>
                        <a:ext cx="6934200" cy="330458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TextBox 12"/>
          <p:cNvSpPr txBox="1">
            <a:spLocks noChangeArrowheads="1"/>
          </p:cNvSpPr>
          <p:nvPr/>
        </p:nvSpPr>
        <p:spPr bwMode="auto">
          <a:xfrm>
            <a:off x="7581280" y="6477000"/>
            <a:ext cx="4610720" cy="369332"/>
          </a:xfrm>
          <a:prstGeom prst="rect">
            <a:avLst/>
          </a:prstGeom>
          <a:noFill/>
          <a:ln w="9525">
            <a:noFill/>
            <a:miter lim="800000"/>
            <a:headEnd/>
            <a:tailEnd/>
          </a:ln>
        </p:spPr>
        <p:txBody>
          <a:bodyPr wrap="none">
            <a:spAutoFit/>
          </a:bodyPr>
          <a:lstStyle/>
          <a:p>
            <a:r>
              <a:rPr lang="en-US" dirty="0" smtClean="0">
                <a:solidFill>
                  <a:srgbClr val="FF0000"/>
                </a:solidFill>
                <a:latin typeface="Calibri" pitchFamily="34" charset="0"/>
              </a:rPr>
              <a:t>[Demo: Crawler Bot (L10D1)] </a:t>
            </a:r>
            <a:r>
              <a:rPr lang="en-US" dirty="0" smtClean="0">
                <a:latin typeface="Calibri" pitchFamily="34" charset="0"/>
              </a:rPr>
              <a:t>[You, in Project 3]</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Crawler Bot</a:t>
            </a:r>
            <a:endParaRPr lang="en-US" dirty="0"/>
          </a:p>
        </p:txBody>
      </p:sp>
      <p:pic>
        <p:nvPicPr>
          <p:cNvPr id="4" name="CrawlerBo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19" y="1142999"/>
            <a:ext cx="8290562" cy="5181601"/>
          </a:xfrm>
          <a:prstGeom prst="rect">
            <a:avLst/>
          </a:prstGeom>
        </p:spPr>
      </p:pic>
    </p:spTree>
    <p:extLst>
      <p:ext uri="{BB962C8B-B14F-4D97-AF65-F5344CB8AC3E}">
        <p14:creationId xmlns:p14="http://schemas.microsoft.com/office/powerpoint/2010/main" val="20269880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3781315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4"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5"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337761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1943362599"/>
              </p:ext>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4"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5"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26806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971800" y="1214735"/>
            <a:ext cx="6248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of cs188 students</a:t>
            </a: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pic>
        <p:nvPicPr>
          <p:cNvPr id="21" name="Picture 2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6273800" y="2438400"/>
            <a:ext cx="1879600" cy="2032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5"/>
            </p:custDataLst>
          </p:nvPr>
        </p:nvPicPr>
        <p:blipFill>
          <a:blip r:embed="rId11"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Tree>
    <p:extLst>
      <p:ext uri="{BB962C8B-B14F-4D97-AF65-F5344CB8AC3E}">
        <p14:creationId xmlns:p14="http://schemas.microsoft.com/office/powerpoint/2010/main" val="2059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18675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ext uri="{D42A27DB-BD31-4B8C-83A1-F6EECF244321}">
                <p14:modId xmlns:p14="http://schemas.microsoft.com/office/powerpoint/2010/main" val="2117504188"/>
              </p:ext>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ext uri="{D42A27DB-BD31-4B8C-83A1-F6EECF244321}">
                <p14:modId xmlns:p14="http://schemas.microsoft.com/office/powerpoint/2010/main" val="987377239"/>
              </p:ext>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ext uri="{D42A27DB-BD31-4B8C-83A1-F6EECF244321}">
                <p14:modId xmlns:p14="http://schemas.microsoft.com/office/powerpoint/2010/main" val="1029132367"/>
              </p:ext>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4"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5"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8"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9"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0"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1"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2"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3"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5"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6"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7"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518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ext uri="{D42A27DB-BD31-4B8C-83A1-F6EECF244321}">
                <p14:modId xmlns:p14="http://schemas.microsoft.com/office/powerpoint/2010/main" val="2562355878"/>
              </p:ext>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345963850"/>
              </p:ext>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ext uri="{D42A27DB-BD31-4B8C-83A1-F6EECF244321}">
                <p14:modId xmlns:p14="http://schemas.microsoft.com/office/powerpoint/2010/main" val="2693172744"/>
              </p:ext>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ext uri="{D42A27DB-BD31-4B8C-83A1-F6EECF244321}">
                <p14:modId xmlns:p14="http://schemas.microsoft.com/office/powerpoint/2010/main" val="602070260"/>
              </p:ext>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ext uri="{D42A27DB-BD31-4B8C-83A1-F6EECF244321}">
                <p14:modId xmlns:p14="http://schemas.microsoft.com/office/powerpoint/2010/main" val="1978397807"/>
              </p:ext>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ext uri="{D42A27DB-BD31-4B8C-83A1-F6EECF244321}">
                <p14:modId xmlns:p14="http://schemas.microsoft.com/office/powerpoint/2010/main" val="954021640"/>
              </p:ext>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sp>
        <p:nvSpPr>
          <p:cNvPr id="21512" name="Text Box 28"/>
          <p:cNvSpPr txBox="1">
            <a:spLocks noChangeArrowheads="1"/>
          </p:cNvSpPr>
          <p:nvPr/>
        </p:nvSpPr>
        <p:spPr bwMode="auto">
          <a:xfrm>
            <a:off x="7772400" y="6327085"/>
            <a:ext cx="4419600" cy="530915"/>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gridworld</a:t>
            </a:r>
            <a:r>
              <a:rPr lang="en-US" dirty="0" smtClean="0">
                <a:solidFill>
                  <a:srgbClr val="CC0000"/>
                </a:solidFill>
                <a:latin typeface="Calibri" pitchFamily="34" charset="0"/>
              </a:rPr>
              <a:t> (L10D2)]</a:t>
            </a:r>
          </a:p>
          <a:p>
            <a:pPr algn="r">
              <a:lnSpc>
                <a:spcPct val="50000"/>
              </a:lnSpc>
              <a:spcBef>
                <a:spcPct val="50000"/>
              </a:spcBef>
            </a:pPr>
            <a:r>
              <a:rPr lang="en-US" dirty="0" smtClean="0">
                <a:solidFill>
                  <a:srgbClr val="CC0000"/>
                </a:solidFill>
                <a:latin typeface="Calibri" pitchFamily="34" charset="0"/>
              </a:rPr>
              <a:t>[Demo: Q-learning – crawler (L10D3)]</a:t>
            </a:r>
            <a:endParaRPr lang="en-US" dirty="0">
              <a:solidFill>
                <a:srgbClr val="CC0000"/>
              </a:solidFill>
              <a:latin typeface="Calibri" pitchFamily="34" charset="0"/>
            </a:endParaRPr>
          </a:p>
        </p:txBody>
      </p:sp>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9487" name="Photo Editor Photo" r:id="rId11" imgW="4762913" imgH="4046571" progId="MSPhotoEd.3">
                  <p:embed/>
                </p:oleObj>
              </mc:Choice>
              <mc:Fallback>
                <p:oleObj name="Photo Editor Photo" r:id="rId11" imgW="4762913" imgH="4046571" progId="MSPhotoEd.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8338" y="1143000"/>
            <a:ext cx="8315325" cy="5197078"/>
          </a:xfrm>
          <a:prstGeom prst="rect">
            <a:avLst/>
          </a:prstGeom>
        </p:spPr>
      </p:pic>
    </p:spTree>
    <p:extLst>
      <p:ext uri="{BB962C8B-B14F-4D97-AF65-F5344CB8AC3E}">
        <p14:creationId xmlns:p14="http://schemas.microsoft.com/office/powerpoint/2010/main" val="38682292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Crawler</a:t>
            </a:r>
            <a:endParaRPr lang="en-US" dirty="0"/>
          </a:p>
        </p:txBody>
      </p:sp>
      <p:pic>
        <p:nvPicPr>
          <p:cNvPr id="4" name="Q-learning--craw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600"/>
          </a:xfrm>
          <a:prstGeom prst="rect">
            <a:avLst/>
          </a:prstGeom>
        </p:spPr>
      </p:pic>
    </p:spTree>
    <p:extLst>
      <p:ext uri="{BB962C8B-B14F-4D97-AF65-F5344CB8AC3E}">
        <p14:creationId xmlns:p14="http://schemas.microsoft.com/office/powerpoint/2010/main" val="2371156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7528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1509911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881419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278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4465322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 0.35 \times 20 + \ldots&#10;\]&#10;&#10;\end{document}&#10;"/>
  <p:tag name="FILENAME" val="TP_tmp"/>
  <p:tag name="FORMAT" val="png16m"/>
  <p:tag name="RES" val="1200"/>
  <p:tag name="BLEND" val="0"/>
  <p:tag name="TRANSPARENT" val="1"/>
  <p:tag name="TBUG" val="0"/>
  <p:tag name="ALLOWFS" val="0"/>
  <p:tag name="ORIGWIDTH" val="74"/>
  <p:tag name="PICTUREFILESIZE" val="383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6 -- adversarial search</Template>
  <TotalTime>54293</TotalTime>
  <Words>2678</Words>
  <Application>Microsoft Macintosh PowerPoint</Application>
  <PresentationFormat>Widescreen</PresentationFormat>
  <Paragraphs>539</Paragraphs>
  <Slides>49</Slides>
  <Notes>13</Notes>
  <HiddenSlides>2</HiddenSlides>
  <MMClips>8</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Calibri</vt:lpstr>
      <vt:lpstr>ＭＳ Ｐゴシック</vt:lpstr>
      <vt:lpstr>Symbol</vt:lpstr>
      <vt:lpstr>Wingdings</vt:lpstr>
      <vt:lpstr>Arial</vt:lpstr>
      <vt:lpstr>dan-berkeley-nlp-v1</vt:lpstr>
      <vt:lpstr>Photo Editor Photo</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Markov Decision Processes 2  </vt:lpstr>
      <vt:lpstr>Reinforcement Learning</vt:lpstr>
      <vt:lpstr>Reinforcement Learning</vt:lpstr>
      <vt:lpstr>Reinforcement Learning</vt:lpstr>
      <vt:lpstr>Example: Learning to Walk</vt:lpstr>
      <vt:lpstr>Example: Learning to Walk</vt:lpstr>
      <vt:lpstr>Example: Learning to Walk</vt:lpstr>
      <vt:lpstr>Example: Learning to Walk</vt:lpstr>
      <vt:lpstr>Example: Sidewinding</vt:lpstr>
      <vt:lpstr>Example: Toddler Robot</vt:lpstr>
      <vt:lpstr>The Crawler!</vt:lpstr>
      <vt:lpstr>Video of Demo Crawler Bot</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Video of Demo Q-Learning -- Crawler</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2980</cp:revision>
  <cp:lastPrinted>2014-02-20T19:34:11Z</cp:lastPrinted>
  <dcterms:created xsi:type="dcterms:W3CDTF">2004-08-27T04:16:05Z</dcterms:created>
  <dcterms:modified xsi:type="dcterms:W3CDTF">2018-10-10T14:11:05Z</dcterms:modified>
</cp:coreProperties>
</file>